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notesMasterIdLst>
    <p:notesMasterId r:id="rId18"/>
  </p:notesMasterIdLst>
  <p:sldIdLst>
    <p:sldId id="256" r:id="rId2"/>
    <p:sldId id="261" r:id="rId3"/>
    <p:sldId id="268" r:id="rId4"/>
    <p:sldId id="265" r:id="rId5"/>
    <p:sldId id="269" r:id="rId6"/>
    <p:sldId id="271" r:id="rId7"/>
    <p:sldId id="270" r:id="rId8"/>
    <p:sldId id="272" r:id="rId9"/>
    <p:sldId id="275" r:id="rId10"/>
    <p:sldId id="273" r:id="rId11"/>
    <p:sldId id="263" r:id="rId12"/>
    <p:sldId id="262" r:id="rId13"/>
    <p:sldId id="276" r:id="rId14"/>
    <p:sldId id="264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4AF5"/>
    <a:srgbClr val="D19BF5"/>
    <a:srgbClr val="7030A0"/>
    <a:srgbClr val="7C35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01"/>
    <p:restoredTop sz="92209"/>
  </p:normalViewPr>
  <p:slideViewPr>
    <p:cSldViewPr snapToGrid="0" snapToObjects="1">
      <p:cViewPr varScale="1">
        <p:scale>
          <a:sx n="73" d="100"/>
          <a:sy n="7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D514DB-1F3B-A64F-85CF-C356E89D4DCF}" type="doc">
      <dgm:prSet loTypeId="urn:microsoft.com/office/officeart/2005/8/layout/process1" loCatId="" qsTypeId="urn:microsoft.com/office/officeart/2005/8/quickstyle/3d1" qsCatId="3D" csTypeId="urn:microsoft.com/office/officeart/2005/8/colors/accent1_2" csCatId="accent1" phldr="1"/>
      <dgm:spPr/>
    </dgm:pt>
    <dgm:pt modelId="{58B1AF9F-61D4-ED44-810A-C91F963DBCB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Forum Hair Data</a:t>
          </a:r>
        </a:p>
      </dgm:t>
    </dgm:pt>
    <dgm:pt modelId="{09C130D7-1166-F44D-909B-F8094B60E1A8}" type="parTrans" cxnId="{F43EBB6A-F02C-3B4C-89FE-994CEAD18F4C}">
      <dgm:prSet/>
      <dgm:spPr/>
      <dgm:t>
        <a:bodyPr/>
        <a:lstStyle/>
        <a:p>
          <a:endParaRPr lang="en-US"/>
        </a:p>
      </dgm:t>
    </dgm:pt>
    <dgm:pt modelId="{B8A80B66-2D98-4C4E-B19A-617D2510E53C}" type="sibTrans" cxnId="{F43EBB6A-F02C-3B4C-89FE-994CEAD18F4C}">
      <dgm:prSet/>
      <dgm:spPr/>
      <dgm:t>
        <a:bodyPr/>
        <a:lstStyle/>
        <a:p>
          <a:endParaRPr lang="en-US"/>
        </a:p>
      </dgm:t>
    </dgm:pt>
    <dgm:pt modelId="{D0AA7473-FC80-1E41-BCDF-5B7612848FAC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Machine Learning</a:t>
          </a:r>
        </a:p>
      </dgm:t>
    </dgm:pt>
    <dgm:pt modelId="{2DB68272-F571-6E41-8BC7-B1577D12453F}" type="parTrans" cxnId="{AA9D7C45-DC4C-9849-8ABD-17EF9F98AB36}">
      <dgm:prSet/>
      <dgm:spPr/>
      <dgm:t>
        <a:bodyPr/>
        <a:lstStyle/>
        <a:p>
          <a:endParaRPr lang="en-US"/>
        </a:p>
      </dgm:t>
    </dgm:pt>
    <dgm:pt modelId="{3B368EA0-0844-1D4D-AC76-40BBB1B45CAB}" type="sibTrans" cxnId="{AA9D7C45-DC4C-9849-8ABD-17EF9F98AB36}">
      <dgm:prSet/>
      <dgm:spPr/>
      <dgm:t>
        <a:bodyPr/>
        <a:lstStyle/>
        <a:p>
          <a:endParaRPr lang="en-US"/>
        </a:p>
      </dgm:t>
    </dgm:pt>
    <dgm:pt modelId="{E13B89C3-3E2A-024C-BAA8-BE5B3A4E3CE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Predict user hair characteristics from their current successful product brands</a:t>
          </a:r>
        </a:p>
      </dgm:t>
    </dgm:pt>
    <dgm:pt modelId="{6E02B70C-5356-DC4C-86CB-FE50F9BDCC4B}" type="parTrans" cxnId="{00BEACD9-5508-E24D-B24B-E4C8C6451B7E}">
      <dgm:prSet/>
      <dgm:spPr/>
      <dgm:t>
        <a:bodyPr/>
        <a:lstStyle/>
        <a:p>
          <a:endParaRPr lang="en-US"/>
        </a:p>
      </dgm:t>
    </dgm:pt>
    <dgm:pt modelId="{F8226365-A72C-3742-B3D0-C8943993CF0C}" type="sibTrans" cxnId="{00BEACD9-5508-E24D-B24B-E4C8C6451B7E}">
      <dgm:prSet/>
      <dgm:spPr/>
      <dgm:t>
        <a:bodyPr/>
        <a:lstStyle/>
        <a:p>
          <a:endParaRPr lang="en-US"/>
        </a:p>
      </dgm:t>
    </dgm:pt>
    <dgm:pt modelId="{BDAC2A9C-CEED-7844-8386-55FE725FAD35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Informed users can then me better decisions abut future products</a:t>
          </a:r>
        </a:p>
      </dgm:t>
    </dgm:pt>
    <dgm:pt modelId="{FF14A9F0-A67D-9346-89D7-306DAFCAEB33}" type="parTrans" cxnId="{7253A137-781F-3F42-AEA3-8316F5905763}">
      <dgm:prSet/>
      <dgm:spPr/>
      <dgm:t>
        <a:bodyPr/>
        <a:lstStyle/>
        <a:p>
          <a:endParaRPr lang="en-US"/>
        </a:p>
      </dgm:t>
    </dgm:pt>
    <dgm:pt modelId="{C52EA479-D264-FE40-BF9B-CF61EC1D7AE6}" type="sibTrans" cxnId="{7253A137-781F-3F42-AEA3-8316F5905763}">
      <dgm:prSet/>
      <dgm:spPr/>
      <dgm:t>
        <a:bodyPr/>
        <a:lstStyle/>
        <a:p>
          <a:endParaRPr lang="en-US"/>
        </a:p>
      </dgm:t>
    </dgm:pt>
    <dgm:pt modelId="{495357F4-1B7F-DA4C-B8D7-31782009C2FF}" type="pres">
      <dgm:prSet presAssocID="{92D514DB-1F3B-A64F-85CF-C356E89D4DCF}" presName="Name0" presStyleCnt="0">
        <dgm:presLayoutVars>
          <dgm:dir/>
          <dgm:resizeHandles val="exact"/>
        </dgm:presLayoutVars>
      </dgm:prSet>
      <dgm:spPr/>
    </dgm:pt>
    <dgm:pt modelId="{2A104920-A8A0-2743-A09B-F067DE022C57}" type="pres">
      <dgm:prSet presAssocID="{58B1AF9F-61D4-ED44-810A-C91F963DBCBE}" presName="node" presStyleLbl="node1" presStyleIdx="0" presStyleCnt="4">
        <dgm:presLayoutVars>
          <dgm:bulletEnabled val="1"/>
        </dgm:presLayoutVars>
      </dgm:prSet>
      <dgm:spPr/>
    </dgm:pt>
    <dgm:pt modelId="{1E3CE453-0BEE-EF40-AC90-F145459C125D}" type="pres">
      <dgm:prSet presAssocID="{B8A80B66-2D98-4C4E-B19A-617D2510E53C}" presName="sibTrans" presStyleLbl="sibTrans2D1" presStyleIdx="0" presStyleCnt="3"/>
      <dgm:spPr/>
    </dgm:pt>
    <dgm:pt modelId="{A0A94333-FFC8-054D-ABC0-3734BB79B78F}" type="pres">
      <dgm:prSet presAssocID="{B8A80B66-2D98-4C4E-B19A-617D2510E53C}" presName="connectorText" presStyleLbl="sibTrans2D1" presStyleIdx="0" presStyleCnt="3"/>
      <dgm:spPr/>
    </dgm:pt>
    <dgm:pt modelId="{07EA7962-E82C-6246-A7D7-0AAEB597C255}" type="pres">
      <dgm:prSet presAssocID="{D0AA7473-FC80-1E41-BCDF-5B7612848FAC}" presName="node" presStyleLbl="node1" presStyleIdx="1" presStyleCnt="4">
        <dgm:presLayoutVars>
          <dgm:bulletEnabled val="1"/>
        </dgm:presLayoutVars>
      </dgm:prSet>
      <dgm:spPr/>
    </dgm:pt>
    <dgm:pt modelId="{3335710B-3BE3-5F40-B797-8D34D8F6F11F}" type="pres">
      <dgm:prSet presAssocID="{3B368EA0-0844-1D4D-AC76-40BBB1B45CAB}" presName="sibTrans" presStyleLbl="sibTrans2D1" presStyleIdx="1" presStyleCnt="3"/>
      <dgm:spPr/>
    </dgm:pt>
    <dgm:pt modelId="{C476B4C5-E6A1-2243-8A4A-FA997D8E2B99}" type="pres">
      <dgm:prSet presAssocID="{3B368EA0-0844-1D4D-AC76-40BBB1B45CAB}" presName="connectorText" presStyleLbl="sibTrans2D1" presStyleIdx="1" presStyleCnt="3"/>
      <dgm:spPr/>
    </dgm:pt>
    <dgm:pt modelId="{73AF5FEE-0E35-D748-B7D1-24FD7F756F68}" type="pres">
      <dgm:prSet presAssocID="{E13B89C3-3E2A-024C-BAA8-BE5B3A4E3CEE}" presName="node" presStyleLbl="node1" presStyleIdx="2" presStyleCnt="4">
        <dgm:presLayoutVars>
          <dgm:bulletEnabled val="1"/>
        </dgm:presLayoutVars>
      </dgm:prSet>
      <dgm:spPr/>
    </dgm:pt>
    <dgm:pt modelId="{5F395FEF-F4F4-1740-8C2D-780166148FE9}" type="pres">
      <dgm:prSet presAssocID="{F8226365-A72C-3742-B3D0-C8943993CF0C}" presName="sibTrans" presStyleLbl="sibTrans2D1" presStyleIdx="2" presStyleCnt="3"/>
      <dgm:spPr/>
    </dgm:pt>
    <dgm:pt modelId="{B06AB54A-FE5A-6646-AA37-E95C995F9CCE}" type="pres">
      <dgm:prSet presAssocID="{F8226365-A72C-3742-B3D0-C8943993CF0C}" presName="connectorText" presStyleLbl="sibTrans2D1" presStyleIdx="2" presStyleCnt="3"/>
      <dgm:spPr/>
    </dgm:pt>
    <dgm:pt modelId="{7F08228D-7F50-3D4D-A6B1-BE148F7B83AD}" type="pres">
      <dgm:prSet presAssocID="{BDAC2A9C-CEED-7844-8386-55FE725FAD35}" presName="node" presStyleLbl="node1" presStyleIdx="3" presStyleCnt="4">
        <dgm:presLayoutVars>
          <dgm:bulletEnabled val="1"/>
        </dgm:presLayoutVars>
      </dgm:prSet>
      <dgm:spPr/>
    </dgm:pt>
  </dgm:ptLst>
  <dgm:cxnLst>
    <dgm:cxn modelId="{A333FD0A-59F5-224B-AE11-ADFCBFADDD5E}" type="presOf" srcId="{58B1AF9F-61D4-ED44-810A-C91F963DBCBE}" destId="{2A104920-A8A0-2743-A09B-F067DE022C57}" srcOrd="0" destOrd="0" presId="urn:microsoft.com/office/officeart/2005/8/layout/process1"/>
    <dgm:cxn modelId="{01AB7C2D-CE11-EF41-A583-4FC0634563D1}" type="presOf" srcId="{F8226365-A72C-3742-B3D0-C8943993CF0C}" destId="{5F395FEF-F4F4-1740-8C2D-780166148FE9}" srcOrd="0" destOrd="0" presId="urn:microsoft.com/office/officeart/2005/8/layout/process1"/>
    <dgm:cxn modelId="{7253A137-781F-3F42-AEA3-8316F5905763}" srcId="{92D514DB-1F3B-A64F-85CF-C356E89D4DCF}" destId="{BDAC2A9C-CEED-7844-8386-55FE725FAD35}" srcOrd="3" destOrd="0" parTransId="{FF14A9F0-A67D-9346-89D7-306DAFCAEB33}" sibTransId="{C52EA479-D264-FE40-BF9B-CF61EC1D7AE6}"/>
    <dgm:cxn modelId="{AA9D7C45-DC4C-9849-8ABD-17EF9F98AB36}" srcId="{92D514DB-1F3B-A64F-85CF-C356E89D4DCF}" destId="{D0AA7473-FC80-1E41-BCDF-5B7612848FAC}" srcOrd="1" destOrd="0" parTransId="{2DB68272-F571-6E41-8BC7-B1577D12453F}" sibTransId="{3B368EA0-0844-1D4D-AC76-40BBB1B45CAB}"/>
    <dgm:cxn modelId="{D8F30447-0873-424A-A721-D232A27A0217}" type="presOf" srcId="{F8226365-A72C-3742-B3D0-C8943993CF0C}" destId="{B06AB54A-FE5A-6646-AA37-E95C995F9CCE}" srcOrd="1" destOrd="0" presId="urn:microsoft.com/office/officeart/2005/8/layout/process1"/>
    <dgm:cxn modelId="{0411814A-166F-E14D-B22C-B553DEEF6E49}" type="presOf" srcId="{D0AA7473-FC80-1E41-BCDF-5B7612848FAC}" destId="{07EA7962-E82C-6246-A7D7-0AAEB597C255}" srcOrd="0" destOrd="0" presId="urn:microsoft.com/office/officeart/2005/8/layout/process1"/>
    <dgm:cxn modelId="{002DE94C-3982-3F43-A284-FCB291778A85}" type="presOf" srcId="{3B368EA0-0844-1D4D-AC76-40BBB1B45CAB}" destId="{3335710B-3BE3-5F40-B797-8D34D8F6F11F}" srcOrd="0" destOrd="0" presId="urn:microsoft.com/office/officeart/2005/8/layout/process1"/>
    <dgm:cxn modelId="{F43EBB6A-F02C-3B4C-89FE-994CEAD18F4C}" srcId="{92D514DB-1F3B-A64F-85CF-C356E89D4DCF}" destId="{58B1AF9F-61D4-ED44-810A-C91F963DBCBE}" srcOrd="0" destOrd="0" parTransId="{09C130D7-1166-F44D-909B-F8094B60E1A8}" sibTransId="{B8A80B66-2D98-4C4E-B19A-617D2510E53C}"/>
    <dgm:cxn modelId="{A9E2C0AD-9693-4843-B5AD-32752297288E}" type="presOf" srcId="{BDAC2A9C-CEED-7844-8386-55FE725FAD35}" destId="{7F08228D-7F50-3D4D-A6B1-BE148F7B83AD}" srcOrd="0" destOrd="0" presId="urn:microsoft.com/office/officeart/2005/8/layout/process1"/>
    <dgm:cxn modelId="{FF55A3B6-BD35-E64E-92F4-C76F16009AF4}" type="presOf" srcId="{B8A80B66-2D98-4C4E-B19A-617D2510E53C}" destId="{A0A94333-FFC8-054D-ABC0-3734BB79B78F}" srcOrd="1" destOrd="0" presId="urn:microsoft.com/office/officeart/2005/8/layout/process1"/>
    <dgm:cxn modelId="{12FBE6C6-48CD-A045-8373-1B0282AF31A2}" type="presOf" srcId="{E13B89C3-3E2A-024C-BAA8-BE5B3A4E3CEE}" destId="{73AF5FEE-0E35-D748-B7D1-24FD7F756F68}" srcOrd="0" destOrd="0" presId="urn:microsoft.com/office/officeart/2005/8/layout/process1"/>
    <dgm:cxn modelId="{00BEACD9-5508-E24D-B24B-E4C8C6451B7E}" srcId="{92D514DB-1F3B-A64F-85CF-C356E89D4DCF}" destId="{E13B89C3-3E2A-024C-BAA8-BE5B3A4E3CEE}" srcOrd="2" destOrd="0" parTransId="{6E02B70C-5356-DC4C-86CB-FE50F9BDCC4B}" sibTransId="{F8226365-A72C-3742-B3D0-C8943993CF0C}"/>
    <dgm:cxn modelId="{297372DA-52D0-0B49-B18A-45F39DEE77F1}" type="presOf" srcId="{3B368EA0-0844-1D4D-AC76-40BBB1B45CAB}" destId="{C476B4C5-E6A1-2243-8A4A-FA997D8E2B99}" srcOrd="1" destOrd="0" presId="urn:microsoft.com/office/officeart/2005/8/layout/process1"/>
    <dgm:cxn modelId="{33457BDC-9938-AE47-84D0-1F44241575BD}" type="presOf" srcId="{B8A80B66-2D98-4C4E-B19A-617D2510E53C}" destId="{1E3CE453-0BEE-EF40-AC90-F145459C125D}" srcOrd="0" destOrd="0" presId="urn:microsoft.com/office/officeart/2005/8/layout/process1"/>
    <dgm:cxn modelId="{6EC40DE6-CC7A-CB4C-9453-29D6B44CC3B4}" type="presOf" srcId="{92D514DB-1F3B-A64F-85CF-C356E89D4DCF}" destId="{495357F4-1B7F-DA4C-B8D7-31782009C2FF}" srcOrd="0" destOrd="0" presId="urn:microsoft.com/office/officeart/2005/8/layout/process1"/>
    <dgm:cxn modelId="{20C9F6E1-B4FA-0B43-8118-D11A0141A81B}" type="presParOf" srcId="{495357F4-1B7F-DA4C-B8D7-31782009C2FF}" destId="{2A104920-A8A0-2743-A09B-F067DE022C57}" srcOrd="0" destOrd="0" presId="urn:microsoft.com/office/officeart/2005/8/layout/process1"/>
    <dgm:cxn modelId="{308AE9D5-C511-D14F-A88C-9E977C2B6C9E}" type="presParOf" srcId="{495357F4-1B7F-DA4C-B8D7-31782009C2FF}" destId="{1E3CE453-0BEE-EF40-AC90-F145459C125D}" srcOrd="1" destOrd="0" presId="urn:microsoft.com/office/officeart/2005/8/layout/process1"/>
    <dgm:cxn modelId="{ADB60F36-86E3-AE4B-BB8D-04BBFB4EDF7A}" type="presParOf" srcId="{1E3CE453-0BEE-EF40-AC90-F145459C125D}" destId="{A0A94333-FFC8-054D-ABC0-3734BB79B78F}" srcOrd="0" destOrd="0" presId="urn:microsoft.com/office/officeart/2005/8/layout/process1"/>
    <dgm:cxn modelId="{75A00FC1-06A0-2546-8C69-1F3937E1AB68}" type="presParOf" srcId="{495357F4-1B7F-DA4C-B8D7-31782009C2FF}" destId="{07EA7962-E82C-6246-A7D7-0AAEB597C255}" srcOrd="2" destOrd="0" presId="urn:microsoft.com/office/officeart/2005/8/layout/process1"/>
    <dgm:cxn modelId="{D7C1A86B-04DB-F741-9A51-A1FC8B971F92}" type="presParOf" srcId="{495357F4-1B7F-DA4C-B8D7-31782009C2FF}" destId="{3335710B-3BE3-5F40-B797-8D34D8F6F11F}" srcOrd="3" destOrd="0" presId="urn:microsoft.com/office/officeart/2005/8/layout/process1"/>
    <dgm:cxn modelId="{7E734F6E-D16B-3C45-81C2-69FE00040CE1}" type="presParOf" srcId="{3335710B-3BE3-5F40-B797-8D34D8F6F11F}" destId="{C476B4C5-E6A1-2243-8A4A-FA997D8E2B99}" srcOrd="0" destOrd="0" presId="urn:microsoft.com/office/officeart/2005/8/layout/process1"/>
    <dgm:cxn modelId="{31217A58-F9B2-6348-B1A8-0045E88E4E72}" type="presParOf" srcId="{495357F4-1B7F-DA4C-B8D7-31782009C2FF}" destId="{73AF5FEE-0E35-D748-B7D1-24FD7F756F68}" srcOrd="4" destOrd="0" presId="urn:microsoft.com/office/officeart/2005/8/layout/process1"/>
    <dgm:cxn modelId="{F432E1E9-5619-2E4F-A759-21D1BA5CBAA3}" type="presParOf" srcId="{495357F4-1B7F-DA4C-B8D7-31782009C2FF}" destId="{5F395FEF-F4F4-1740-8C2D-780166148FE9}" srcOrd="5" destOrd="0" presId="urn:microsoft.com/office/officeart/2005/8/layout/process1"/>
    <dgm:cxn modelId="{8B99D47A-E7C0-604B-BF6A-6F865BDC585A}" type="presParOf" srcId="{5F395FEF-F4F4-1740-8C2D-780166148FE9}" destId="{B06AB54A-FE5A-6646-AA37-E95C995F9CCE}" srcOrd="0" destOrd="0" presId="urn:microsoft.com/office/officeart/2005/8/layout/process1"/>
    <dgm:cxn modelId="{999CF255-A4C0-A649-BAA9-1FC3864BB6D7}" type="presParOf" srcId="{495357F4-1B7F-DA4C-B8D7-31782009C2FF}" destId="{7F08228D-7F50-3D4D-A6B1-BE148F7B83AD}" srcOrd="6" destOrd="0" presId="urn:microsoft.com/office/officeart/2005/8/layout/process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04920-A8A0-2743-A09B-F067DE022C57}">
      <dsp:nvSpPr>
        <dsp:cNvPr id="0" name=""/>
        <dsp:cNvSpPr/>
      </dsp:nvSpPr>
      <dsp:spPr>
        <a:xfrm>
          <a:off x="4796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Forum Hair Data</a:t>
          </a:r>
        </a:p>
      </dsp:txBody>
      <dsp:txXfrm>
        <a:off x="48557" y="897418"/>
        <a:ext cx="2009496" cy="1406603"/>
      </dsp:txXfrm>
    </dsp:sp>
    <dsp:sp modelId="{1E3CE453-0BEE-EF40-AC90-F145459C125D}">
      <dsp:nvSpPr>
        <dsp:cNvPr id="0" name=""/>
        <dsp:cNvSpPr/>
      </dsp:nvSpPr>
      <dsp:spPr>
        <a:xfrm>
          <a:off x="2311516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311516" y="1444702"/>
        <a:ext cx="311197" cy="312036"/>
      </dsp:txXfrm>
    </dsp:sp>
    <dsp:sp modelId="{07EA7962-E82C-6246-A7D7-0AAEB597C255}">
      <dsp:nvSpPr>
        <dsp:cNvPr id="0" name=""/>
        <dsp:cNvSpPr/>
      </dsp:nvSpPr>
      <dsp:spPr>
        <a:xfrm>
          <a:off x="2940622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Machine Learning</a:t>
          </a:r>
        </a:p>
      </dsp:txBody>
      <dsp:txXfrm>
        <a:off x="2984383" y="897418"/>
        <a:ext cx="2009496" cy="1406603"/>
      </dsp:txXfrm>
    </dsp:sp>
    <dsp:sp modelId="{3335710B-3BE3-5F40-B797-8D34D8F6F11F}">
      <dsp:nvSpPr>
        <dsp:cNvPr id="0" name=""/>
        <dsp:cNvSpPr/>
      </dsp:nvSpPr>
      <dsp:spPr>
        <a:xfrm>
          <a:off x="5247343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247343" y="1444702"/>
        <a:ext cx="311197" cy="312036"/>
      </dsp:txXfrm>
    </dsp:sp>
    <dsp:sp modelId="{73AF5FEE-0E35-D748-B7D1-24FD7F756F68}">
      <dsp:nvSpPr>
        <dsp:cNvPr id="0" name=""/>
        <dsp:cNvSpPr/>
      </dsp:nvSpPr>
      <dsp:spPr>
        <a:xfrm>
          <a:off x="5876448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 user hair characteristics from their current successful product brands</a:t>
          </a:r>
        </a:p>
      </dsp:txBody>
      <dsp:txXfrm>
        <a:off x="5920209" y="897418"/>
        <a:ext cx="2009496" cy="1406603"/>
      </dsp:txXfrm>
    </dsp:sp>
    <dsp:sp modelId="{5F395FEF-F4F4-1740-8C2D-780166148FE9}">
      <dsp:nvSpPr>
        <dsp:cNvPr id="0" name=""/>
        <dsp:cNvSpPr/>
      </dsp:nvSpPr>
      <dsp:spPr>
        <a:xfrm>
          <a:off x="8183169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83169" y="1444702"/>
        <a:ext cx="311197" cy="312036"/>
      </dsp:txXfrm>
    </dsp:sp>
    <dsp:sp modelId="{7F08228D-7F50-3D4D-A6B1-BE148F7B83AD}">
      <dsp:nvSpPr>
        <dsp:cNvPr id="0" name=""/>
        <dsp:cNvSpPr/>
      </dsp:nvSpPr>
      <dsp:spPr>
        <a:xfrm>
          <a:off x="8812275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Informed users can then me better decisions abut future products</a:t>
          </a:r>
        </a:p>
      </dsp:txBody>
      <dsp:txXfrm>
        <a:off x="8856036" y="897418"/>
        <a:ext cx="2009496" cy="1406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00D40-7EEF-B746-B557-5309F483882D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F7CA-00DC-2945-B2EF-9D376265C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8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3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DevaCurl</a:t>
            </a:r>
            <a:endParaRPr lang="en-US" dirty="0"/>
          </a:p>
          <a:p>
            <a:r>
              <a:rPr lang="en-US" dirty="0" err="1"/>
              <a:t>Jessicurl</a:t>
            </a:r>
            <a:endParaRPr lang="en-US" dirty="0"/>
          </a:p>
          <a:p>
            <a:r>
              <a:rPr lang="en-US" dirty="0"/>
              <a:t>Suave</a:t>
            </a:r>
          </a:p>
          <a:p>
            <a:r>
              <a:rPr lang="en-US" dirty="0"/>
              <a:t>ASIAM</a:t>
            </a:r>
          </a:p>
          <a:p>
            <a:r>
              <a:rPr lang="en-US" dirty="0"/>
              <a:t>Cantu</a:t>
            </a:r>
          </a:p>
          <a:p>
            <a:r>
              <a:rPr lang="en-US" dirty="0"/>
              <a:t>Shea</a:t>
            </a:r>
          </a:p>
          <a:p>
            <a:r>
              <a:rPr lang="en-US" dirty="0"/>
              <a:t>Kinky Curly</a:t>
            </a:r>
          </a:p>
          <a:p>
            <a:r>
              <a:rPr lang="en-US" dirty="0"/>
              <a:t>Not Your Mothers Naturals</a:t>
            </a:r>
          </a:p>
          <a:p>
            <a:r>
              <a:rPr lang="en-US" dirty="0"/>
              <a:t>Herbal Essence</a:t>
            </a:r>
          </a:p>
          <a:p>
            <a:r>
              <a:rPr lang="en-US" dirty="0"/>
              <a:t>Garnier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8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2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B850-8D94-CC4A-97CD-F59CFFD98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A64A9-C828-404C-84EC-828C2118A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6309E-366E-FF4E-B969-B1A28904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1290-31CC-B148-8BBA-E10AFDFA8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CFA7-1D71-4644-874B-678ED8BC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6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3D3B-EE36-EF4C-BEC7-72AD0BB8E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F5F07-E4CC-CA47-8AFE-7762E880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CB73-FC7B-0842-B2AF-B49D8CEE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C2784-2B19-9249-AF8C-ACE131A3C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2CAAB-1F7F-0347-8E00-9940B189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CCDC1-78FB-B241-8132-B05D0D611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5B71C-F7C5-A440-95F5-4D0C3F939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54EB-EE58-1E43-A565-FA47AD0F3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8BFE0-CCF7-4341-A46A-FAD546E3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18B88-2638-D949-9523-A8D4E1B96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0377-B183-AB4F-A851-040AF9FD2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AA13-B9CB-C643-8A84-231B62B08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14C6-C584-5942-BA0C-5A29A14F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5E63A-B3D6-6240-97A5-9F556784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CCC83-3444-2D45-B8CF-2E1CD5FD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4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A678-64F3-704E-8525-B9E9BB16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9BC4B-C8D6-5940-8D62-49D3EDFD5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9378-7928-A047-A4BA-E0791601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44C6-32D1-2240-9689-F4CB66F3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BA72-19B2-2144-94C2-706AB88A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5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1B5C-BDAA-CF45-8C0F-180ECD69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E3CD-2DEB-5840-BF85-6D11BD3A3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17BD-9C6F-C044-A6B9-719F25AF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6A010-3BEC-6541-81E6-81C00502A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DE0A6-E4FF-614F-A925-A6CFC42BB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6255C-733E-EA4D-A809-1020289A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9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5740-4A7C-8E44-80D8-06ACA8CA9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3B5F1-2FCC-B445-8BC4-36F4F170C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CC73C-6DE3-234C-B4C0-745A5BA22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0E4FF-A309-F74F-A93A-ADAA8D574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0645B9-9C1B-2946-8CD4-F791334BB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7D69CB-9EEE-C349-B1D7-FBCE4214C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5BC3E-0C3B-C54B-823E-B140B568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9771B-BA2E-F84C-9F4C-5CF8B9BB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9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3FC7-83CD-F640-9ABC-5B523F84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752D8-D972-5E42-97D9-80ECBB20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DB1A8-5578-714A-9E6C-F351E8E87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530D7-28A1-EB41-AF5A-E4204119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5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6CB55E-0A2D-EF4A-9401-DDF2AED4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51C730-73A6-9F40-8E4F-48E96146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388B1-DD90-724F-AA92-85FDE902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9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FBF6-A941-D14A-81DD-7F8F9820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53AB-2874-4B43-94A4-1C797200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BA813-4268-5C43-AA9D-4AAA80336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6A60E-B390-4F47-A5C6-81BEDA11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DB2AA-977E-7640-B810-D905D0176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7FE89-4963-F24C-8B00-857E2F8E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97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C041-9F30-BE48-85FC-4B37D691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7DDD5-7047-F249-9302-7C1ED54B4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16D25-E173-8D45-89ED-FCB60131D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972D4-F260-5B4D-B0AD-1EB97B46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C2F7-94F0-784D-AB28-97A00611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BE8F6-0A93-0E41-8CC7-25D49799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7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615C6-F0F9-5649-94E5-EF89F521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39C8-BBBB-7E40-90DB-D3A78A0D3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71150-7465-0A4E-B705-A9DD49B15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1B85E-E9FF-1944-A261-4725F54B40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8FC11-A67E-944B-8485-28EF96E5D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7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258-0474-5D4F-8BD7-0E4BC4168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82701" y="7695864"/>
            <a:ext cx="9144000" cy="2387600"/>
          </a:xfrm>
        </p:spPr>
        <p:txBody>
          <a:bodyPr/>
          <a:lstStyle/>
          <a:p>
            <a:r>
              <a:rPr lang="en-US" dirty="0"/>
              <a:t>Naturally Curly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1F172-E0C5-444D-A617-8EF74D34E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47037" y="5562041"/>
            <a:ext cx="1794164" cy="461962"/>
          </a:xfrm>
        </p:spPr>
        <p:txBody>
          <a:bodyPr/>
          <a:lstStyle/>
          <a:p>
            <a:pPr algn="r"/>
            <a:r>
              <a:rPr lang="en-US" dirty="0"/>
              <a:t>Kate Hayes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18DF0-5973-FB41-B5A3-DD09F4E45B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</a:blip>
          <a:stretch>
            <a:fillRect/>
          </a:stretch>
        </p:blipFill>
        <p:spPr>
          <a:xfrm>
            <a:off x="0" y="-40841"/>
            <a:ext cx="508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EC487D-4C09-D848-91C4-26477D9789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6000"/>
          </a:blip>
          <a:srcRect b="6875"/>
          <a:stretch/>
        </p:blipFill>
        <p:spPr>
          <a:xfrm>
            <a:off x="3289299" y="-1"/>
            <a:ext cx="4399973" cy="2483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0D3233-63B9-6D45-A90C-897C5DF92E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7000"/>
          </a:blip>
          <a:stretch>
            <a:fillRect/>
          </a:stretch>
        </p:blipFill>
        <p:spPr>
          <a:xfrm>
            <a:off x="0" y="4000499"/>
            <a:ext cx="3782291" cy="2836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C455C-D781-7A45-8147-26146A792E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7000"/>
          </a:blip>
          <a:srcRect b="2344"/>
          <a:stretch/>
        </p:blipFill>
        <p:spPr>
          <a:xfrm>
            <a:off x="6858000" y="-54661"/>
            <a:ext cx="5407891" cy="6891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8F60DE-F680-2746-A83F-AC39F29B44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714"/>
          <a:stretch/>
        </p:blipFill>
        <p:spPr>
          <a:xfrm>
            <a:off x="3782291" y="2440205"/>
            <a:ext cx="3906981" cy="4397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D66A7-2C2B-7C42-A3D6-3F336605246C}"/>
              </a:ext>
            </a:extLst>
          </p:cNvPr>
          <p:cNvSpPr txBox="1"/>
          <p:nvPr/>
        </p:nvSpPr>
        <p:spPr>
          <a:xfrm>
            <a:off x="7564582" y="4638711"/>
            <a:ext cx="4576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rgbClr val="7030A0"/>
                </a:solidFill>
              </a:rPr>
              <a:t>Naturally Curly</a:t>
            </a:r>
          </a:p>
        </p:txBody>
      </p:sp>
    </p:spTree>
    <p:extLst>
      <p:ext uri="{BB962C8B-B14F-4D97-AF65-F5344CB8AC3E}">
        <p14:creationId xmlns:p14="http://schemas.microsoft.com/office/powerpoint/2010/main" val="148757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69063-6C5F-4746-A640-DF70DB9C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But how well do people know their hair?!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A9A94-FBBE-9D4B-8C06-246A4F2A8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6000"/>
          </a:blip>
          <a:srcRect l="2007" t="19136" r="2007" b="40537"/>
          <a:stretch/>
        </p:blipFill>
        <p:spPr>
          <a:xfrm>
            <a:off x="-1" y="3656559"/>
            <a:ext cx="12192001" cy="3201441"/>
          </a:xfrm>
          <a:prstGeom prst="rect">
            <a:avLst/>
          </a:prstGeom>
          <a:noFill/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4F28843-9C22-5A46-A51D-B86C65E6F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2955938"/>
              </p:ext>
            </p:extLst>
          </p:nvPr>
        </p:nvGraphicFramePr>
        <p:xfrm>
          <a:off x="638955" y="746692"/>
          <a:ext cx="10914090" cy="3201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856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739D1-F230-554A-B263-8508C2C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14B21-F743-E748-AAF0-56F2AFC31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7815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Cleaning text data</a:t>
            </a:r>
          </a:p>
          <a:p>
            <a:pPr lvl="1"/>
            <a:r>
              <a:rPr lang="en-US" sz="1800" dirty="0"/>
              <a:t>“Mix of 3A and 3B” vs “'3b-3c”vs”3b/3c”</a:t>
            </a:r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Addressing uneven class distributions</a:t>
            </a:r>
          </a:p>
          <a:p>
            <a:r>
              <a:rPr lang="en-US" dirty="0">
                <a:solidFill>
                  <a:srgbClr val="7030A0"/>
                </a:solidFill>
              </a:rPr>
              <a:t>Creating a product dictionary</a:t>
            </a:r>
          </a:p>
          <a:p>
            <a:r>
              <a:rPr lang="en-US" dirty="0">
                <a:solidFill>
                  <a:srgbClr val="7030A0"/>
                </a:solidFill>
              </a:rPr>
              <a:t>Considering context of words, not just presence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B4B686-2413-2B48-A022-689E25FB1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184204"/>
              </p:ext>
            </p:extLst>
          </p:nvPr>
        </p:nvGraphicFramePr>
        <p:xfrm>
          <a:off x="6828692" y="1690688"/>
          <a:ext cx="4525108" cy="44805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30004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295104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Pattern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Number of Occurrences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42357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0000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6052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0062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50228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515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78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1D51-FFD0-AE45-AA96-20BC96DC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EE48-52C1-0D41-A85A-D1EE7070C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062"/>
            <a:ext cx="10515600" cy="3344252"/>
          </a:xfrm>
        </p:spPr>
        <p:txBody>
          <a:bodyPr/>
          <a:lstStyle/>
          <a:p>
            <a:r>
              <a:rPr lang="en-US" dirty="0"/>
              <a:t>Heavy usage of regular expressions to clean the data up</a:t>
            </a:r>
          </a:p>
          <a:p>
            <a:r>
              <a:rPr lang="en-US" dirty="0"/>
              <a:t>Label and remove the four characteristics from each signature if present</a:t>
            </a:r>
          </a:p>
          <a:p>
            <a:r>
              <a:rPr lang="en-US" dirty="0"/>
              <a:t>Inspect various </a:t>
            </a:r>
            <a:r>
              <a:rPr lang="en-US" dirty="0" err="1"/>
              <a:t>Ngrams</a:t>
            </a:r>
            <a:r>
              <a:rPr lang="en-US" dirty="0"/>
              <a:t> for possible products</a:t>
            </a:r>
          </a:p>
          <a:p>
            <a:r>
              <a:rPr lang="en-US" dirty="0"/>
              <a:t>Perform vectorization on the product brand and use that as the feature and try to predict each characteristic category in return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AFD92-1B08-694B-887D-7B0FD5994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482" y="4358094"/>
            <a:ext cx="6285036" cy="233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3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95CC8-7805-CD49-9A1A-B8EE802FA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077" y="0"/>
            <a:ext cx="3470031" cy="1325563"/>
          </a:xfrm>
        </p:spPr>
        <p:txBody>
          <a:bodyPr/>
          <a:lstStyle/>
          <a:p>
            <a:r>
              <a:rPr lang="en-US" dirty="0"/>
              <a:t>Top Brands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B9B927-D5D8-8745-8C1E-198E83EBBA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396808"/>
              </p:ext>
            </p:extLst>
          </p:nvPr>
        </p:nvGraphicFramePr>
        <p:xfrm>
          <a:off x="0" y="0"/>
          <a:ext cx="4870938" cy="68580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70938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</a:tblGrid>
              <a:tr h="7742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Top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Sauve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Shea Moisture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As I Am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Love Beauty &amp; The Planet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Giovanni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42357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Not Your Mothers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0000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Tresemme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6052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LA Looks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00628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Herbal Essences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50228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DevaCurl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515451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Kinky Curly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2487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8C324DF3-0345-D542-9B9C-0E149103F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938" y="1325563"/>
            <a:ext cx="7376582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23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D62D-2195-914A-A2EA-8D237D1B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Models Used:</a:t>
                </a:r>
              </a:p>
              <a:p>
                <a:pPr lvl="1"/>
                <a:r>
                  <a:rPr lang="en-US" dirty="0"/>
                  <a:t>Linear SVC </a:t>
                </a:r>
              </a:p>
              <a:p>
                <a:pPr lvl="1"/>
                <a:r>
                  <a:rPr lang="en-US" dirty="0"/>
                  <a:t>Logistic Regression </a:t>
                </a:r>
              </a:p>
              <a:p>
                <a:pPr lvl="1"/>
                <a:r>
                  <a:rPr lang="en-US" dirty="0"/>
                  <a:t>Multinomial Naïve Bayes </a:t>
                </a:r>
              </a:p>
              <a:p>
                <a:pPr lvl="1"/>
                <a:r>
                  <a:rPr lang="en-US" dirty="0"/>
                  <a:t>Random Forest Classifier</a:t>
                </a:r>
              </a:p>
              <a:p>
                <a:r>
                  <a:rPr lang="en-US" i="1" dirty="0"/>
                  <a:t>F1 Score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2∗(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+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  <a:blipFill>
                <a:blip r:embed="rId2"/>
                <a:stretch>
                  <a:fillRect l="-1970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9A2951-AF37-0C4E-8010-661082435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967423"/>
              </p:ext>
            </p:extLst>
          </p:nvPr>
        </p:nvGraphicFramePr>
        <p:xfrm>
          <a:off x="5574324" y="2001622"/>
          <a:ext cx="6133771" cy="37490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05559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064106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  <a:gridCol w="2064106">
                  <a:extLst>
                    <a:ext uri="{9D8B030D-6E8A-4147-A177-3AD203B41FA5}">
                      <a16:colId xmlns:a16="http://schemas.microsoft.com/office/drawing/2014/main" val="380728840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Characteristic Predicted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F1 -  Weighted Average of Precision and Recall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Best Performing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Texture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Density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39 %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Porosity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40 %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Multinomial NB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Curl 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54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2DC0-7A99-1D4B-8BB8-F1A1DECB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8E3E-DAF7-E34C-9C7C-721A6049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than Random Guessing</a:t>
            </a:r>
          </a:p>
          <a:p>
            <a:r>
              <a:rPr lang="en-US" dirty="0"/>
              <a:t>Texture is most useful for predicting products</a:t>
            </a:r>
          </a:p>
          <a:p>
            <a:r>
              <a:rPr lang="en-US" dirty="0"/>
              <a:t>Tweak model parameters using a pipeline</a:t>
            </a:r>
          </a:p>
          <a:p>
            <a:r>
              <a:rPr lang="en-US" dirty="0"/>
              <a:t>Up-sampling or down-sampling needs to be applied to even out class imbalances, but using F1 score helps account for this</a:t>
            </a:r>
          </a:p>
          <a:p>
            <a:r>
              <a:rPr lang="en-US" dirty="0"/>
              <a:t>Use the full product to predict rather than just the brand</a:t>
            </a:r>
          </a:p>
          <a:p>
            <a:r>
              <a:rPr lang="en-US" dirty="0"/>
              <a:t>Create an app that people can use to input the products that work for them and get their probable curl characteristics and other suggested products</a:t>
            </a:r>
          </a:p>
        </p:txBody>
      </p:sp>
    </p:spTree>
    <p:extLst>
      <p:ext uri="{BB962C8B-B14F-4D97-AF65-F5344CB8AC3E}">
        <p14:creationId xmlns:p14="http://schemas.microsoft.com/office/powerpoint/2010/main" val="402721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2478-A29B-C64C-BDF5-7282C0AB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585" y="271609"/>
            <a:ext cx="3798277" cy="1785790"/>
          </a:xfrm>
        </p:spPr>
        <p:txBody>
          <a:bodyPr>
            <a:normAutofit/>
          </a:bodyPr>
          <a:lstStyle/>
          <a:p>
            <a:r>
              <a:rPr lang="en-US" dirty="0"/>
              <a:t>Thank You For Your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EF2984-5FBD-4648-9669-997A555D4C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>
            <a:off x="0" y="0"/>
            <a:ext cx="5468664" cy="68580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DD610-B08D-0B4D-97F7-321114CA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947" y="3429000"/>
            <a:ext cx="7732375" cy="243912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4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9439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6D5D-AF47-9841-9F1E-F6E461E70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45" y="101769"/>
            <a:ext cx="4585855" cy="1325563"/>
          </a:xfrm>
        </p:spPr>
        <p:txBody>
          <a:bodyPr/>
          <a:lstStyle/>
          <a:p>
            <a:r>
              <a:rPr lang="en-US" dirty="0"/>
              <a:t>This is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48625-4989-D642-88CB-3608701C8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53" y="-20783"/>
            <a:ext cx="6575779" cy="694566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69C70F-9AC9-7A44-876D-11CB7148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25" y="1427333"/>
            <a:ext cx="4227175" cy="2188704"/>
          </a:xfrm>
        </p:spPr>
        <p:txBody>
          <a:bodyPr>
            <a:normAutofit/>
          </a:bodyPr>
          <a:lstStyle/>
          <a:p>
            <a:r>
              <a:rPr lang="en-US" sz="2000" dirty="0"/>
              <a:t>The global hair industry is worth 90 Billion dollars in 2019</a:t>
            </a:r>
            <a:r>
              <a:rPr lang="en-US" sz="2000" baseline="30000" dirty="0"/>
              <a:t>1</a:t>
            </a:r>
          </a:p>
          <a:p>
            <a:r>
              <a:rPr lang="en-US" sz="2000" dirty="0"/>
              <a:t>Consumers want to know which products are right for their hair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EA60E0-805B-094B-BDAE-61F3C15D2337}"/>
              </a:ext>
            </a:extLst>
          </p:cNvPr>
          <p:cNvSpPr txBox="1">
            <a:spLocks/>
          </p:cNvSpPr>
          <p:nvPr/>
        </p:nvSpPr>
        <p:spPr>
          <a:xfrm>
            <a:off x="971626" y="3604732"/>
            <a:ext cx="3843174" cy="8425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7030A0"/>
                </a:solidFill>
                <a:cs typeface="Apple Chancery" panose="03020702040506060504" pitchFamily="66" charset="-79"/>
              </a:rPr>
              <a:t>WHY ISN’T THIS EASIER?!?!?!</a:t>
            </a:r>
          </a:p>
        </p:txBody>
      </p:sp>
    </p:spTree>
    <p:extLst>
      <p:ext uri="{BB962C8B-B14F-4D97-AF65-F5344CB8AC3E}">
        <p14:creationId xmlns:p14="http://schemas.microsoft.com/office/powerpoint/2010/main" val="229030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A14FD-92E2-004A-9A28-944E68805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82"/>
          <a:stretch/>
        </p:blipFill>
        <p:spPr>
          <a:xfrm>
            <a:off x="0" y="182562"/>
            <a:ext cx="7813964" cy="6492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9D6D7-0539-F049-84C1-DF81D5B35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7739" y="1497270"/>
            <a:ext cx="3366052" cy="7068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8C7707-60D5-4A4E-BB2C-4016E8147D50}"/>
              </a:ext>
            </a:extLst>
          </p:cNvPr>
          <p:cNvSpPr/>
          <p:nvPr/>
        </p:nvSpPr>
        <p:spPr>
          <a:xfrm>
            <a:off x="8137739" y="2204141"/>
            <a:ext cx="380909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Mission: </a:t>
            </a:r>
            <a:r>
              <a:rPr lang="en-US" dirty="0"/>
              <a:t>Be the most trusted &amp; engaging community for women with textured hair.</a:t>
            </a:r>
          </a:p>
          <a:p>
            <a:endParaRPr lang="en-US" dirty="0"/>
          </a:p>
          <a:p>
            <a:r>
              <a:rPr lang="en-US" b="1" dirty="0"/>
              <a:t>Founded: </a:t>
            </a:r>
            <a:r>
              <a:rPr lang="en-US" dirty="0"/>
              <a:t>September 1998 </a:t>
            </a:r>
          </a:p>
          <a:p>
            <a:endParaRPr lang="en-US" dirty="0"/>
          </a:p>
          <a:p>
            <a:r>
              <a:rPr lang="en-US" b="1" dirty="0"/>
              <a:t>Offers: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expert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qualified user-generated product and stylist reviews,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digital access to popular products and emerging brands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1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AC4-BC21-D44C-B683-4FE9E5F46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curly hair community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38D73-9689-CF4C-B600-D4EAB9F6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96" y="1501637"/>
            <a:ext cx="6553200" cy="461010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0BCE6171-5E8C-1343-9D36-2419E3E80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314" t="2384" r="3969" b="7054"/>
          <a:stretch/>
        </p:blipFill>
        <p:spPr>
          <a:xfrm>
            <a:off x="6907696" y="1501637"/>
            <a:ext cx="4505740" cy="4560574"/>
          </a:xfrm>
        </p:spPr>
      </p:pic>
    </p:spTree>
    <p:extLst>
      <p:ext uri="{BB962C8B-B14F-4D97-AF65-F5344CB8AC3E}">
        <p14:creationId xmlns:p14="http://schemas.microsoft.com/office/powerpoint/2010/main" val="364930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forum signatures: hair profiles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3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hair profile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C3694-9995-4D4A-9EF1-F18A3E9B453F}"/>
              </a:ext>
            </a:extLst>
          </p:cNvPr>
          <p:cNvSpPr/>
          <p:nvPr/>
        </p:nvSpPr>
        <p:spPr>
          <a:xfrm>
            <a:off x="2408583" y="2314178"/>
            <a:ext cx="6937513" cy="13914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F0F2F0-00B4-A343-BF2C-972B74697FC7}"/>
              </a:ext>
            </a:extLst>
          </p:cNvPr>
          <p:cNvSpPr/>
          <p:nvPr/>
        </p:nvSpPr>
        <p:spPr>
          <a:xfrm>
            <a:off x="2425149" y="1432925"/>
            <a:ext cx="6937513" cy="732494"/>
          </a:xfrm>
          <a:prstGeom prst="rect">
            <a:avLst/>
          </a:prstGeom>
          <a:solidFill>
            <a:srgbClr val="7030A0">
              <a:alpha val="1098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C4E3E-77A1-834C-B302-D1E9777A1BEA}"/>
              </a:ext>
            </a:extLst>
          </p:cNvPr>
          <p:cNvSpPr txBox="1"/>
          <p:nvPr/>
        </p:nvSpPr>
        <p:spPr>
          <a:xfrm>
            <a:off x="9660835" y="1432925"/>
            <a:ext cx="2504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description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1333-94B2-7342-ABD4-099E4B294A9D}"/>
              </a:ext>
            </a:extLst>
          </p:cNvPr>
          <p:cNvSpPr txBox="1"/>
          <p:nvPr/>
        </p:nvSpPr>
        <p:spPr>
          <a:xfrm>
            <a:off x="9660835" y="2314178"/>
            <a:ext cx="2158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products</a:t>
            </a:r>
          </a:p>
        </p:txBody>
      </p:sp>
    </p:spTree>
    <p:extLst>
      <p:ext uri="{BB962C8B-B14F-4D97-AF65-F5344CB8AC3E}">
        <p14:creationId xmlns:p14="http://schemas.microsoft.com/office/powerpoint/2010/main" val="3966391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Hair variables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22011-0798-0440-8DE6-A85C45E97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4" y="0"/>
            <a:ext cx="4240696" cy="68449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86781D-F2A4-164B-BB28-B397965E1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70" y="2928574"/>
            <a:ext cx="4499071" cy="1232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Density</a:t>
            </a:r>
          </a:p>
          <a:p>
            <a:pPr lvl="1"/>
            <a:r>
              <a:rPr lang="en-US" sz="1800" dirty="0"/>
              <a:t>How much scalp is visible </a:t>
            </a:r>
          </a:p>
          <a:p>
            <a:pPr lvl="1"/>
            <a:r>
              <a:rPr lang="en-US" sz="1800" dirty="0"/>
              <a:t>thin, medium, thick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C1BE74-5262-1D40-B7FF-220AF7F1F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3" t="48598" r="30272" b="37224"/>
          <a:stretch/>
        </p:blipFill>
        <p:spPr>
          <a:xfrm>
            <a:off x="754212" y="1598613"/>
            <a:ext cx="5355523" cy="1009648"/>
          </a:xfrm>
          <a:prstGeom prst="rect">
            <a:avLst/>
          </a:prstGeom>
          <a:ln w="57150">
            <a:solidFill>
              <a:srgbClr val="7030A0"/>
            </a:solidFill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7ACF69-FC00-2240-AD86-2D48F771FD90}"/>
              </a:ext>
            </a:extLst>
          </p:cNvPr>
          <p:cNvSpPr txBox="1">
            <a:spLocks/>
          </p:cNvSpPr>
          <p:nvPr/>
        </p:nvSpPr>
        <p:spPr>
          <a:xfrm>
            <a:off x="1821189" y="4249739"/>
            <a:ext cx="4499071" cy="1232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Porosity</a:t>
            </a:r>
          </a:p>
          <a:p>
            <a:pPr lvl="1"/>
            <a:r>
              <a:rPr lang="en-US" sz="1800" dirty="0"/>
              <a:t>How much water your hair holds</a:t>
            </a:r>
          </a:p>
          <a:p>
            <a:pPr lvl="1"/>
            <a:r>
              <a:rPr lang="en-US" sz="1800" dirty="0"/>
              <a:t>Low, normal, high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2AC2ED-140D-7A4D-83A2-86781EBEC7CF}"/>
              </a:ext>
            </a:extLst>
          </p:cNvPr>
          <p:cNvSpPr txBox="1">
            <a:spLocks/>
          </p:cNvSpPr>
          <p:nvPr/>
        </p:nvSpPr>
        <p:spPr>
          <a:xfrm>
            <a:off x="3354971" y="5482495"/>
            <a:ext cx="4499071" cy="125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Texture</a:t>
            </a:r>
          </a:p>
          <a:p>
            <a:pPr lvl="1"/>
            <a:r>
              <a:rPr lang="en-US" sz="1800" dirty="0"/>
              <a:t>How rough is the hair</a:t>
            </a:r>
          </a:p>
          <a:p>
            <a:pPr lvl="1"/>
            <a:r>
              <a:rPr lang="en-US" sz="1800" dirty="0"/>
              <a:t>Fine, medium, coarse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F687-6EE4-6D4F-9B19-D9DB3F728DA1}"/>
              </a:ext>
            </a:extLst>
          </p:cNvPr>
          <p:cNvSpPr/>
          <p:nvPr/>
        </p:nvSpPr>
        <p:spPr>
          <a:xfrm>
            <a:off x="2028261" y="1799838"/>
            <a:ext cx="1326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Curl Pattern</a:t>
            </a:r>
          </a:p>
        </p:txBody>
      </p:sp>
    </p:spTree>
    <p:extLst>
      <p:ext uri="{BB962C8B-B14F-4D97-AF65-F5344CB8AC3E}">
        <p14:creationId xmlns:p14="http://schemas.microsoft.com/office/powerpoint/2010/main" val="265533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The ultimate dream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2026625" y="1951901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93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First step – first modeling question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4012235" y="1793639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  <p:sp>
        <p:nvSpPr>
          <p:cNvPr id="3" name="Left Brace 2">
            <a:extLst>
              <a:ext uri="{FF2B5EF4-FFF2-40B4-BE49-F238E27FC236}">
                <a16:creationId xmlns:a16="http://schemas.microsoft.com/office/drawing/2014/main" id="{B847778C-5C37-2E49-904F-87C020FBE1FF}"/>
              </a:ext>
            </a:extLst>
          </p:cNvPr>
          <p:cNvSpPr/>
          <p:nvPr/>
        </p:nvSpPr>
        <p:spPr>
          <a:xfrm>
            <a:off x="3112477" y="2989392"/>
            <a:ext cx="763478" cy="2461842"/>
          </a:xfrm>
          <a:prstGeom prst="lef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103ED-67EF-C64B-9D18-DE0B48C1CA6C}"/>
              </a:ext>
            </a:extLst>
          </p:cNvPr>
          <p:cNvSpPr txBox="1"/>
          <p:nvPr/>
        </p:nvSpPr>
        <p:spPr>
          <a:xfrm>
            <a:off x="427878" y="3530755"/>
            <a:ext cx="2616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well do people know their hair?</a:t>
            </a:r>
          </a:p>
        </p:txBody>
      </p:sp>
    </p:spTree>
    <p:extLst>
      <p:ext uri="{BB962C8B-B14F-4D97-AF65-F5344CB8AC3E}">
        <p14:creationId xmlns:p14="http://schemas.microsoft.com/office/powerpoint/2010/main" val="2403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10938</TotalTime>
  <Words>550</Words>
  <Application>Microsoft Macintosh PowerPoint</Application>
  <PresentationFormat>Widescreen</PresentationFormat>
  <Paragraphs>147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Naturally Curly</vt:lpstr>
      <vt:lpstr>This is the problem</vt:lpstr>
      <vt:lpstr>PowerPoint Presentation</vt:lpstr>
      <vt:lpstr>Helpful curly hair community</vt:lpstr>
      <vt:lpstr>User forum signatures: hair profiles</vt:lpstr>
      <vt:lpstr>User hair profile data</vt:lpstr>
      <vt:lpstr>Hair variables</vt:lpstr>
      <vt:lpstr>The ultimate dream</vt:lpstr>
      <vt:lpstr>First step – first modeling question</vt:lpstr>
      <vt:lpstr>But how well do people know their hair?!</vt:lpstr>
      <vt:lpstr>Modeling challenges</vt:lpstr>
      <vt:lpstr>Approach</vt:lpstr>
      <vt:lpstr>Top Brands</vt:lpstr>
      <vt:lpstr>Results</vt:lpstr>
      <vt:lpstr>Conclusions &amp; Future Work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Hayes</dc:creator>
  <cp:lastModifiedBy>Kate Hayes</cp:lastModifiedBy>
  <cp:revision>41</cp:revision>
  <dcterms:created xsi:type="dcterms:W3CDTF">2019-09-04T02:26:37Z</dcterms:created>
  <dcterms:modified xsi:type="dcterms:W3CDTF">2019-09-12T17:49:54Z</dcterms:modified>
</cp:coreProperties>
</file>

<file path=docProps/thumbnail.jpeg>
</file>